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22" r:id="rId2"/>
    <p:sldId id="672" r:id="rId3"/>
    <p:sldId id="685" r:id="rId4"/>
    <p:sldId id="676" r:id="rId5"/>
    <p:sldId id="678" r:id="rId6"/>
    <p:sldId id="673" r:id="rId7"/>
    <p:sldId id="666" r:id="rId8"/>
    <p:sldId id="667" r:id="rId9"/>
    <p:sldId id="679" r:id="rId10"/>
    <p:sldId id="668" r:id="rId11"/>
    <p:sldId id="680" r:id="rId12"/>
    <p:sldId id="669" r:id="rId13"/>
    <p:sldId id="671" r:id="rId14"/>
    <p:sldId id="683" r:id="rId15"/>
    <p:sldId id="684" r:id="rId16"/>
    <p:sldId id="670" r:id="rId17"/>
    <p:sldId id="682" r:id="rId18"/>
    <p:sldId id="681" r:id="rId19"/>
    <p:sldId id="674" r:id="rId20"/>
    <p:sldId id="675" r:id="rId21"/>
    <p:sldId id="677" r:id="rId22"/>
  </p:sldIdLst>
  <p:sldSz cx="9144000" cy="6858000" type="screen4x3"/>
  <p:notesSz cx="6669088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2D6"/>
    <a:srgbClr val="3629D9"/>
    <a:srgbClr val="000099"/>
    <a:srgbClr val="47ABCF"/>
    <a:srgbClr val="0000CC"/>
    <a:srgbClr val="292929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8" autoAdjust="0"/>
    <p:restoredTop sz="89167" autoAdjust="0"/>
  </p:normalViewPr>
  <p:slideViewPr>
    <p:cSldViewPr>
      <p:cViewPr>
        <p:scale>
          <a:sx n="121" d="100"/>
          <a:sy n="121" d="100"/>
        </p:scale>
        <p:origin x="-1736" y="-448"/>
      </p:cViewPr>
      <p:guideLst>
        <p:guide orient="horz" pos="240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7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63" tIns="47531" rIns="95063" bIns="47531" numCol="1" anchor="t" anchorCtr="0" compatLnSpc="1">
            <a:prstTxWarp prst="textNoShape">
              <a:avLst/>
            </a:prstTxWarp>
          </a:bodyPr>
          <a:lstStyle>
            <a:lvl1pPr algn="l" defTabSz="950913">
              <a:defRPr sz="1200" b="0"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63" tIns="47531" rIns="95063" bIns="47531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63" tIns="47531" rIns="95063" bIns="47531" numCol="1" anchor="b" anchorCtr="0" compatLnSpc="1">
            <a:prstTxWarp prst="textNoShape">
              <a:avLst/>
            </a:prstTxWarp>
          </a:bodyPr>
          <a:lstStyle>
            <a:lvl1pPr algn="l" defTabSz="950913">
              <a:defRPr sz="1200" b="0"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63" tIns="47531" rIns="95063" bIns="47531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>
                <a:latin typeface="Times New Roman" pitchFamily="18" charset="0"/>
              </a:defRPr>
            </a:lvl1pPr>
          </a:lstStyle>
          <a:p>
            <a:fld id="{01800869-6C2F-4572-998D-47642FBE7C2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481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vert="horz" wrap="square" lIns="95063" tIns="47531" rIns="95063" bIns="47531" numCol="1" anchor="ctr" anchorCtr="0" compatLnSpc="1">
            <a:prstTxWarp prst="textNoShape">
              <a:avLst/>
            </a:prstTxWarp>
          </a:bodyPr>
          <a:lstStyle>
            <a:lvl1pPr algn="l" defTabSz="950913" eaLnBrk="0" hangingPunct="0">
              <a:defRPr sz="1200" b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vert="horz" wrap="square" lIns="95063" tIns="47531" rIns="95063" bIns="47531" numCol="1" anchor="ctr" anchorCtr="0" compatLnSpc="1">
            <a:prstTxWarp prst="textNoShape">
              <a:avLst/>
            </a:prstTxWarp>
          </a:bodyPr>
          <a:lstStyle>
            <a:lvl1pPr algn="r" defTabSz="950913" eaLnBrk="0" hangingPunct="0">
              <a:defRPr sz="1200" b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vert="horz" wrap="square" lIns="95063" tIns="47531" rIns="95063" bIns="475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vert="horz" wrap="square" lIns="95063" tIns="47531" rIns="95063" bIns="47531" numCol="1" anchor="b" anchorCtr="0" compatLnSpc="1">
            <a:prstTxWarp prst="textNoShape">
              <a:avLst/>
            </a:prstTxWarp>
          </a:bodyPr>
          <a:lstStyle>
            <a:lvl1pPr algn="l" defTabSz="950913" eaLnBrk="0" hangingPunct="0">
              <a:defRPr sz="1200" b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vert="horz" wrap="square" lIns="95063" tIns="47531" rIns="95063" bIns="47531" numCol="1" anchor="b" anchorCtr="0" compatLnSpc="1">
            <a:prstTxWarp prst="textNoShape">
              <a:avLst/>
            </a:prstTxWarp>
          </a:bodyPr>
          <a:lstStyle>
            <a:lvl1pPr algn="r" defTabSz="950913" eaLnBrk="0" hangingPunct="0">
              <a:defRPr sz="1200" b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6AF4C981-0528-4CA6-8C01-013191605F8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234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E66047-7A9F-4FC6-A67A-E98F03E87E9F}" type="slidenum">
              <a:rPr lang="it-IT"/>
              <a:pPr/>
              <a:t>1</a:t>
            </a:fld>
            <a:endParaRPr lang="it-IT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4075" y="744538"/>
            <a:ext cx="4960938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63" tIns="47531" rIns="95063" bIns="47531"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4C981-0528-4CA6-8C01-013191605F8A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98210-CCE3-49A7-AE94-6B69327AE562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F88CA-985B-4AC0-BF3D-D854D6648BC3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2DBE9-5A17-49FA-9474-D6151317DCCF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AA4BCAF-A990-4753-AEB9-79BAA7DE2B8E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D3943A-9884-4B05-9101-4D15D08D6F8E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5D7F27-40BF-4E01-83A5-F7096C7B701C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B2B16-02FE-4768-AC89-3A008DB2B9D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39B04-70F1-44D8-B3A0-F3E5F0891261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0A64F-B0E8-44FC-B7B4-717B6CF2C586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C9CDB-E2E8-45D5-B8B7-0499118A152D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3124E-1DF0-4D6E-8D9B-3EC65EEB6489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B4FAD-7651-4BDF-B68C-28EE41C920FB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999BF-E258-4B80-8397-4AE297BFA57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79663-A432-44C1-ABC8-F9C3B0EB5421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0B994705-12FD-48BB-8915-8C914A7368C4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2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12.gi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2.jpeg"/><Relationship Id="rId6" Type="http://schemas.openxmlformats.org/officeDocument/2006/relationships/image" Target="../media/image1.pn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2.jpeg"/><Relationship Id="rId6" Type="http://schemas.openxmlformats.org/officeDocument/2006/relationships/image" Target="../media/image1.pn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17.jpeg"/><Relationship Id="rId6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.jpeg"/><Relationship Id="rId5" Type="http://schemas.openxmlformats.org/officeDocument/2006/relationships/image" Target="../media/image1.png"/><Relationship Id="rId6" Type="http://schemas.openxmlformats.org/officeDocument/2006/relationships/image" Target="../media/image18.jpeg"/><Relationship Id="rId7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2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7.jpeg"/><Relationship Id="rId6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8" name="Picture 12" descr="loggy"/>
          <p:cNvPicPr>
            <a:picLocks noChangeAspect="1" noChangeArrowheads="1"/>
          </p:cNvPicPr>
          <p:nvPr/>
        </p:nvPicPr>
        <p:blipFill>
          <a:blip r:embed="rId3" cstate="print">
            <a:lum bright="95000"/>
          </a:blip>
          <a:srcRect/>
          <a:stretch>
            <a:fillRect/>
          </a:stretch>
        </p:blipFill>
        <p:spPr bwMode="auto">
          <a:xfrm>
            <a:off x="1116013" y="0"/>
            <a:ext cx="6840537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584325" y="1260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it-IT" sz="2400" b="0">
              <a:latin typeface="Times New Roman" pitchFamily="18" charset="0"/>
            </a:endParaRPr>
          </a:p>
        </p:txBody>
      </p:sp>
      <p:sp>
        <p:nvSpPr>
          <p:cNvPr id="86019" name="Line 3"/>
          <p:cNvSpPr>
            <a:spLocks noChangeShapeType="1"/>
          </p:cNvSpPr>
          <p:nvPr/>
        </p:nvSpPr>
        <p:spPr bwMode="auto">
          <a:xfrm>
            <a:off x="3200400" y="1341438"/>
            <a:ext cx="266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>
            <a:off x="3810000" y="5867400"/>
            <a:ext cx="1600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sp>
        <p:nvSpPr>
          <p:cNvPr id="86026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sp>
        <p:nvSpPr>
          <p:cNvPr id="86027" name="Line 11"/>
          <p:cNvSpPr>
            <a:spLocks noChangeShapeType="1"/>
          </p:cNvSpPr>
          <p:nvPr/>
        </p:nvSpPr>
        <p:spPr bwMode="auto">
          <a:xfrm>
            <a:off x="827088" y="594995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86029" name="Picture 13" descr="fondo6"/>
          <p:cNvPicPr>
            <a:picLocks noChangeAspect="1" noChangeArrowheads="1"/>
          </p:cNvPicPr>
          <p:nvPr/>
        </p:nvPicPr>
        <p:blipFill>
          <a:blip r:embed="rId4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2" name="Picture 16" descr="log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-323850" y="2928942"/>
            <a:ext cx="9901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it-IT" sz="4000" dirty="0" smtClean="0"/>
              <a:t>Impianto Didattico di</a:t>
            </a:r>
          </a:p>
          <a:p>
            <a:endParaRPr lang="it-IT" dirty="0" smtClean="0"/>
          </a:p>
          <a:p>
            <a:r>
              <a:rPr lang="it-IT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Fluidodinamica Industriale</a:t>
            </a:r>
            <a:endParaRPr lang="it-IT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IMG3423.JPG"/>
          <p:cNvPicPr>
            <a:picLocks noChangeAspect="1"/>
          </p:cNvPicPr>
          <p:nvPr/>
        </p:nvPicPr>
        <p:blipFill>
          <a:blip r:embed="rId3" cstate="print"/>
          <a:srcRect l="60397" t="1342" r="10066" b="16106"/>
          <a:stretch>
            <a:fillRect/>
          </a:stretch>
        </p:blipFill>
        <p:spPr>
          <a:xfrm>
            <a:off x="6444208" y="1598426"/>
            <a:ext cx="2487793" cy="5214950"/>
          </a:xfrm>
          <a:prstGeom prst="rect">
            <a:avLst/>
          </a:prstGeom>
        </p:spPr>
      </p:pic>
      <p:pic>
        <p:nvPicPr>
          <p:cNvPr id="7" name="Immagine 6" descr="CIMG3424.JPG"/>
          <p:cNvPicPr>
            <a:picLocks noChangeAspect="1"/>
          </p:cNvPicPr>
          <p:nvPr/>
        </p:nvPicPr>
        <p:blipFill>
          <a:blip r:embed="rId4" cstate="print"/>
          <a:srcRect t="13422" r="20132" b="6711"/>
          <a:stretch>
            <a:fillRect/>
          </a:stretch>
        </p:blipFill>
        <p:spPr>
          <a:xfrm>
            <a:off x="547556" y="2143048"/>
            <a:ext cx="5667518" cy="4250637"/>
          </a:xfrm>
          <a:prstGeom prst="rect">
            <a:avLst/>
          </a:prstGeom>
        </p:spPr>
      </p:pic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27127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>   2. zona monofase gas (aria)</a:t>
            </a:r>
            <a:b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36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36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>    </a:t>
            </a:r>
            <a:r>
              <a:rPr lang="it-IT" sz="2800" dirty="0" smtClean="0">
                <a:solidFill>
                  <a:schemeClr val="tx1"/>
                </a:solidFill>
                <a:latin typeface="Verdana" pitchFamily="34" charset="0"/>
              </a:rPr>
              <a:t>Compressore a vite			</a:t>
            </a:r>
            <a:r>
              <a:rPr lang="it-IT" sz="2800" dirty="0" smtClean="0">
                <a:solidFill>
                  <a:srgbClr val="FFFFFF"/>
                </a:solidFill>
                <a:latin typeface="Verdana" pitchFamily="34" charset="0"/>
              </a:rPr>
              <a:t>Serbatoio</a:t>
            </a:r>
            <a:br>
              <a:rPr lang="it-IT" sz="2800" dirty="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it-IT" sz="2800" dirty="0" smtClean="0">
                <a:solidFill>
                  <a:srgbClr val="FFFFFF"/>
                </a:solidFill>
                <a:latin typeface="Verdana" pitchFamily="34" charset="0"/>
              </a:rPr>
              <a:t>							Equalizzatore</a:t>
            </a:r>
            <a:endParaRPr lang="it-IT" sz="2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5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78855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solidFill>
                  <a:schemeClr val="tx1"/>
                </a:solidFill>
                <a:latin typeface="Verdana" pitchFamily="34" charset="0"/>
              </a:rPr>
              <a:t>   2. zona monofase gas (aria)</a:t>
            </a:r>
            <a:endParaRPr lang="it-IT" sz="2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pic>
        <p:nvPicPr>
          <p:cNvPr id="2" name="Picture 1" descr="Rotary_Screw_Compressors_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21360"/>
            <a:ext cx="4064000" cy="304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7824" y="2044005"/>
            <a:ext cx="59046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b="0" kern="0" dirty="0" smtClean="0">
                <a:ea typeface="+mj-ea"/>
                <a:cs typeface="+mj-cs"/>
              </a:rPr>
              <a:t>Principio di</a:t>
            </a:r>
          </a:p>
          <a:p>
            <a:pPr algn="r"/>
            <a:r>
              <a:rPr lang="it-IT" sz="2800" b="0" kern="0" dirty="0">
                <a:ea typeface="+mj-ea"/>
                <a:cs typeface="+mj-cs"/>
              </a:rPr>
              <a:t>f</a:t>
            </a:r>
            <a:r>
              <a:rPr lang="it-IT" sz="2800" b="0" kern="0" dirty="0" smtClean="0">
                <a:ea typeface="+mj-ea"/>
                <a:cs typeface="+mj-cs"/>
              </a:rPr>
              <a:t>unzionamento</a:t>
            </a:r>
          </a:p>
          <a:p>
            <a:pPr algn="r"/>
            <a:r>
              <a:rPr lang="it-IT" sz="2800" b="0" kern="0" dirty="0" smtClean="0">
                <a:ea typeface="+mj-ea"/>
                <a:cs typeface="+mj-cs"/>
              </a:rPr>
              <a:t>compressore a vite</a:t>
            </a:r>
          </a:p>
        </p:txBody>
      </p:sp>
      <p:pic>
        <p:nvPicPr>
          <p:cNvPr id="3" name="Picture 2" descr="HPC_KAESER_BSD_ROTARY_SCREW_COMPRESSOR_270XG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21234"/>
          <a:stretch/>
        </p:blipFill>
        <p:spPr>
          <a:xfrm>
            <a:off x="-1548680" y="1916832"/>
            <a:ext cx="6146522" cy="494116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683568" y="4869160"/>
            <a:ext cx="1440160" cy="1224136"/>
          </a:xfrm>
          <a:prstGeom prst="roundRect">
            <a:avLst>
              <a:gd name="adj" fmla="val 0"/>
            </a:avLst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1043608" y="5517232"/>
            <a:ext cx="792088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48986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IMG3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428737"/>
            <a:ext cx="7143800" cy="5357850"/>
          </a:xfrm>
          <a:prstGeom prst="rect">
            <a:avLst/>
          </a:prstGeom>
        </p:spPr>
      </p:pic>
      <p:pic>
        <p:nvPicPr>
          <p:cNvPr id="2" name="Picture 1" descr="IMG_20171115_1632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412776"/>
            <a:ext cx="7104789" cy="5328592"/>
          </a:xfrm>
          <a:prstGeom prst="rect">
            <a:avLst/>
          </a:prstGeom>
        </p:spPr>
      </p:pic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71546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latin typeface="Verdana" pitchFamily="34" charset="0"/>
              </a:rPr>
              <a:t>	 </a:t>
            </a:r>
            <a:r>
              <a:rPr lang="it-IT" sz="3200" dirty="0" smtClean="0">
                <a:solidFill>
                  <a:schemeClr val="bg1"/>
                </a:solidFill>
                <a:latin typeface="Verdana" pitchFamily="34" charset="0"/>
              </a:rPr>
              <a:t>3. zona bifase</a:t>
            </a:r>
            <a:endParaRPr lang="it-IT" sz="32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5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pic>
        <p:nvPicPr>
          <p:cNvPr id="8" name="Immagine 7" descr="CIMG34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9190" y="3714752"/>
            <a:ext cx="4071934" cy="305395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929586" y="6357958"/>
            <a:ext cx="1067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Acqua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729460" y="4572008"/>
            <a:ext cx="771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Aria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857752" y="6357958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Miscela</a:t>
            </a:r>
            <a:endParaRPr lang="it-IT" dirty="0"/>
          </a:p>
        </p:txBody>
      </p:sp>
      <p:cxnSp>
        <p:nvCxnSpPr>
          <p:cNvPr id="13" name="Connettore 2 12"/>
          <p:cNvCxnSpPr/>
          <p:nvPr/>
        </p:nvCxnSpPr>
        <p:spPr bwMode="auto">
          <a:xfrm rot="10800000">
            <a:off x="8358214" y="6000768"/>
            <a:ext cx="714380" cy="1588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ttore 2 13"/>
          <p:cNvCxnSpPr/>
          <p:nvPr/>
        </p:nvCxnSpPr>
        <p:spPr bwMode="auto">
          <a:xfrm rot="10800000">
            <a:off x="5072067" y="6000768"/>
            <a:ext cx="714380" cy="1588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ttore 2 14"/>
          <p:cNvCxnSpPr/>
          <p:nvPr/>
        </p:nvCxnSpPr>
        <p:spPr bwMode="auto">
          <a:xfrm rot="5280000">
            <a:off x="6203217" y="4525943"/>
            <a:ext cx="774682" cy="9556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vale 18"/>
          <p:cNvSpPr/>
          <p:nvPr/>
        </p:nvSpPr>
        <p:spPr bwMode="auto">
          <a:xfrm>
            <a:off x="6143636" y="5357826"/>
            <a:ext cx="857256" cy="1143008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flussimetro-vortex.jpg"/>
          <p:cNvPicPr>
            <a:picLocks noChangeAspect="1"/>
          </p:cNvPicPr>
          <p:nvPr/>
        </p:nvPicPr>
        <p:blipFill rotWithShape="1">
          <a:blip r:embed="rId3" cstate="print"/>
          <a:srcRect l="12302" t="1667" r="16416" b="-3286"/>
          <a:stretch/>
        </p:blipFill>
        <p:spPr>
          <a:xfrm>
            <a:off x="5357818" y="1603960"/>
            <a:ext cx="1756800" cy="3265200"/>
          </a:xfrm>
          <a:prstGeom prst="rect">
            <a:avLst/>
          </a:prstGeom>
        </p:spPr>
      </p:pic>
      <p:pic>
        <p:nvPicPr>
          <p:cNvPr id="2" name="Picture 1" descr="IMG_20171115_16305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" b="2484"/>
          <a:stretch/>
        </p:blipFill>
        <p:spPr>
          <a:xfrm>
            <a:off x="7058812" y="1609200"/>
            <a:ext cx="2121700" cy="2685600"/>
          </a:xfrm>
          <a:prstGeom prst="rect">
            <a:avLst/>
          </a:prstGeom>
        </p:spPr>
      </p:pic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73421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latin typeface="Verdana" pitchFamily="34" charset="0"/>
              </a:rPr>
              <a:t>L’impianto è inoltre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dotato di: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1600" dirty="0" smtClean="0">
                <a:latin typeface="Verdana" pitchFamily="34" charset="0"/>
              </a:rPr>
              <a:t/>
            </a:r>
            <a:br>
              <a:rPr lang="it-IT" sz="16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&gt; misuratori di portata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   </a:t>
            </a:r>
            <a:r>
              <a:rPr lang="it-IT" sz="2400" dirty="0" smtClean="0">
                <a:latin typeface="Verdana" pitchFamily="34" charset="0"/>
              </a:rPr>
              <a:t>1. flussimetro elettromagnetico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       (per l’acqua)</a:t>
            </a:r>
            <a:r>
              <a:rPr lang="it-IT" sz="2800" dirty="0" smtClean="0">
                <a:latin typeface="Verdana" pitchFamily="34" charset="0"/>
              </a:rPr>
              <a:t/>
            </a:r>
            <a:br>
              <a:rPr lang="it-IT" sz="2800" dirty="0" smtClean="0">
                <a:latin typeface="Verdana" pitchFamily="34" charset="0"/>
              </a:rPr>
            </a:br>
            <a:r>
              <a:rPr lang="it-IT" sz="2800" dirty="0" smtClean="0">
                <a:latin typeface="Verdana" pitchFamily="34" charset="0"/>
              </a:rPr>
              <a:t>   </a:t>
            </a:r>
            <a:r>
              <a:rPr lang="it-IT" sz="2400" dirty="0" smtClean="0">
                <a:latin typeface="Verdana" pitchFamily="34" charset="0"/>
              </a:rPr>
              <a:t>2. flussimetro </a:t>
            </a:r>
            <a:r>
              <a:rPr lang="it-IT" sz="2400" dirty="0" err="1" smtClean="0">
                <a:latin typeface="Verdana" pitchFamily="34" charset="0"/>
              </a:rPr>
              <a:t>vortex</a:t>
            </a:r>
            <a:r>
              <a:rPr lang="it-IT" sz="2400" dirty="0" smtClean="0">
                <a:latin typeface="Verdana" pitchFamily="34" charset="0"/>
              </a:rPr>
              <a:t> (per l’aria)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1400" dirty="0" smtClean="0">
                <a:latin typeface="Verdana" pitchFamily="34" charset="0"/>
              </a:rPr>
              <a:t/>
            </a:r>
            <a:br>
              <a:rPr lang="it-IT" sz="14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&gt; sistema acquisizione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   dati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    1. </a:t>
            </a:r>
            <a:r>
              <a:rPr lang="it-IT" sz="2400" dirty="0" err="1" smtClean="0">
                <a:latin typeface="Verdana" pitchFamily="34" charset="0"/>
              </a:rPr>
              <a:t>Field</a:t>
            </a:r>
            <a:r>
              <a:rPr lang="it-IT" sz="2400" dirty="0" smtClean="0">
                <a:latin typeface="Verdana" pitchFamily="34" charset="0"/>
              </a:rPr>
              <a:t> Point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    2. </a:t>
            </a:r>
            <a:r>
              <a:rPr lang="it-IT" sz="2400" dirty="0" err="1" smtClean="0">
                <a:latin typeface="Verdana" pitchFamily="34" charset="0"/>
              </a:rPr>
              <a:t>Labview</a:t>
            </a:r>
            <a:endParaRPr lang="it-IT" sz="2400" dirty="0"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5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pic>
        <p:nvPicPr>
          <p:cNvPr id="9" name="Immagine 8" descr="CIMG3420.JPG"/>
          <p:cNvPicPr>
            <a:picLocks noChangeAspect="1"/>
          </p:cNvPicPr>
          <p:nvPr/>
        </p:nvPicPr>
        <p:blipFill>
          <a:blip r:embed="rId7" cstate="print"/>
          <a:srcRect t="3490" r="15099" b="4026"/>
          <a:stretch>
            <a:fillRect/>
          </a:stretch>
        </p:blipFill>
        <p:spPr>
          <a:xfrm>
            <a:off x="6111504" y="4380470"/>
            <a:ext cx="3032528" cy="247755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786446" y="1304496"/>
            <a:ext cx="3427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Vortex</a:t>
            </a:r>
            <a:r>
              <a:rPr lang="it-IT" sz="1600" dirty="0" smtClean="0"/>
              <a:t>       Elettromagnetico</a:t>
            </a:r>
            <a:endParaRPr lang="it-IT" sz="16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095705" y="6572272"/>
            <a:ext cx="3119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Sistema acquisizione dati</a:t>
            </a:r>
            <a:endParaRPr lang="it-IT" sz="16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pic>
        <p:nvPicPr>
          <p:cNvPr id="13" name="Immagine 7" descr="flussimetro-vortex.jpg"/>
          <p:cNvPicPr>
            <a:picLocks noChangeAspect="1"/>
          </p:cNvPicPr>
          <p:nvPr/>
        </p:nvPicPr>
        <p:blipFill rotWithShape="1">
          <a:blip r:embed="rId5" cstate="print"/>
          <a:srcRect l="12302" t="1667" r="16416" b="-3286"/>
          <a:stretch/>
        </p:blipFill>
        <p:spPr>
          <a:xfrm>
            <a:off x="6847648" y="1603960"/>
            <a:ext cx="1756800" cy="3265200"/>
          </a:xfrm>
          <a:prstGeom prst="rect">
            <a:avLst/>
          </a:prstGeom>
        </p:spPr>
      </p:pic>
      <p:pic>
        <p:nvPicPr>
          <p:cNvPr id="7" name="Picture 6" descr="Vortex Flow Meter Working Animati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6444208" cy="40395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3568" y="1556792"/>
            <a:ext cx="59046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800" b="0" kern="0" dirty="0" smtClean="0">
                <a:ea typeface="+mj-ea"/>
                <a:cs typeface="+mj-cs"/>
              </a:rPr>
              <a:t>Principio di</a:t>
            </a:r>
          </a:p>
          <a:p>
            <a:pPr algn="l"/>
            <a:r>
              <a:rPr lang="it-IT" sz="2800" b="0" kern="0" dirty="0">
                <a:ea typeface="+mj-ea"/>
                <a:cs typeface="+mj-cs"/>
              </a:rPr>
              <a:t>f</a:t>
            </a:r>
            <a:r>
              <a:rPr lang="it-IT" sz="2800" b="0" kern="0" dirty="0" smtClean="0">
                <a:ea typeface="+mj-ea"/>
                <a:cs typeface="+mj-cs"/>
              </a:rPr>
              <a:t>unzionamento</a:t>
            </a:r>
          </a:p>
          <a:p>
            <a:pPr algn="l"/>
            <a:r>
              <a:rPr lang="it-IT" sz="2800" b="0" kern="0" dirty="0" smtClean="0">
                <a:ea typeface="+mj-ea"/>
                <a:cs typeface="+mj-cs"/>
              </a:rPr>
              <a:t>flussimetro </a:t>
            </a:r>
            <a:r>
              <a:rPr lang="it-IT" sz="2800" b="0" kern="0" dirty="0" err="1" smtClean="0">
                <a:ea typeface="+mj-ea"/>
                <a:cs typeface="+mj-cs"/>
              </a:rPr>
              <a:t>vortex</a:t>
            </a:r>
            <a:endParaRPr lang="it-IT" sz="2800" b="0" kern="0" dirty="0" smtClean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731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netic_flow_meter_illustration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420888"/>
            <a:ext cx="4536504" cy="4371456"/>
          </a:xfrm>
          <a:prstGeom prst="rect">
            <a:avLst/>
          </a:prstGeom>
        </p:spPr>
      </p:pic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4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1556792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800" b="0" kern="0" dirty="0" smtClean="0">
                <a:ea typeface="+mj-ea"/>
                <a:cs typeface="+mj-cs"/>
              </a:rPr>
              <a:t>Principio di funzionamento</a:t>
            </a:r>
          </a:p>
          <a:p>
            <a:pPr algn="l"/>
            <a:r>
              <a:rPr lang="it-IT" sz="2800" b="0" kern="0" dirty="0" smtClean="0">
                <a:ea typeface="+mj-ea"/>
                <a:cs typeface="+mj-cs"/>
              </a:rPr>
              <a:t>flussimetro elettromagnetico</a:t>
            </a:r>
          </a:p>
        </p:txBody>
      </p:sp>
      <p:pic>
        <p:nvPicPr>
          <p:cNvPr id="9" name="Picture 8" descr="IMG_20171115_16305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" b="2484"/>
          <a:stretch/>
        </p:blipFill>
        <p:spPr>
          <a:xfrm>
            <a:off x="6660232" y="1679504"/>
            <a:ext cx="2121700" cy="2685600"/>
          </a:xfrm>
          <a:prstGeom prst="rect">
            <a:avLst/>
          </a:prstGeom>
        </p:spPr>
      </p:pic>
      <p:pic>
        <p:nvPicPr>
          <p:cNvPr id="8" name="Picture 7" descr="flowknowledge_electromagnetic_01_147089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509120"/>
            <a:ext cx="4788024" cy="223441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6876256" y="2996952"/>
            <a:ext cx="1728192" cy="1224136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5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73421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latin typeface="Verdana" pitchFamily="34" charset="0"/>
              </a:rPr>
              <a:t>	Sito web: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1000" dirty="0" smtClean="0">
                <a:latin typeface="Verdana" pitchFamily="34" charset="0"/>
              </a:rPr>
              <a:t/>
            </a:r>
            <a:br>
              <a:rPr lang="it-IT" sz="10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</a:t>
            </a:r>
            <a:r>
              <a:rPr lang="it-IT" sz="2000" dirty="0" smtClean="0">
                <a:solidFill>
                  <a:schemeClr val="tx1"/>
                </a:solidFill>
                <a:latin typeface="Verdana" pitchFamily="34" charset="0"/>
              </a:rPr>
              <a:t>http://158.110.32.35/LAB/SITO-WEB/</a:t>
            </a:r>
            <a:r>
              <a:rPr lang="it-IT" sz="2000" dirty="0" err="1" smtClean="0">
                <a:solidFill>
                  <a:schemeClr val="tx1"/>
                </a:solidFill>
                <a:latin typeface="Verdana" pitchFamily="34" charset="0"/>
              </a:rPr>
              <a:t>Homepage.htm</a:t>
            </a:r>
            <a:r>
              <a:rPr lang="it-IT" sz="20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20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2000" dirty="0" smtClean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lang="it-IT" sz="2000" dirty="0" smtClean="0">
                <a:solidFill>
                  <a:schemeClr val="tx1"/>
                </a:solidFill>
                <a:latin typeface="Verdana" pitchFamily="34" charset="0"/>
              </a:rPr>
            </a:br>
            <a:r>
              <a:rPr lang="it-IT" sz="2800" dirty="0" smtClean="0">
                <a:latin typeface="Verdana" pitchFamily="34" charset="0"/>
              </a:rPr>
              <a:t> 	</a:t>
            </a:r>
            <a:br>
              <a:rPr lang="it-IT" sz="2800" dirty="0" smtClean="0">
                <a:latin typeface="Verdana" pitchFamily="34" charset="0"/>
              </a:rPr>
            </a:br>
            <a:r>
              <a:rPr lang="it-IT" sz="2800" dirty="0" smtClean="0">
                <a:latin typeface="Verdana" pitchFamily="34" charset="0"/>
              </a:rPr>
              <a:t>	</a:t>
            </a:r>
            <a:br>
              <a:rPr lang="it-IT" sz="2800" dirty="0" smtClean="0">
                <a:latin typeface="Verdana" pitchFamily="34" charset="0"/>
              </a:rPr>
            </a:br>
            <a:r>
              <a:rPr lang="it-IT" sz="2800" dirty="0" smtClean="0">
                <a:latin typeface="Verdana" pitchFamily="34" charset="0"/>
              </a:rPr>
              <a:t>	Prova di Laboratorio:</a:t>
            </a:r>
            <a:br>
              <a:rPr lang="it-IT" sz="2800" dirty="0" smtClean="0">
                <a:latin typeface="Verdana" pitchFamily="34" charset="0"/>
              </a:rPr>
            </a:br>
            <a:r>
              <a:rPr lang="it-IT" sz="2800" dirty="0" smtClean="0">
                <a:latin typeface="Verdana" pitchFamily="34" charset="0"/>
              </a:rPr>
              <a:t/>
            </a:r>
            <a:br>
              <a:rPr lang="it-IT" sz="2800" dirty="0" smtClean="0">
                <a:latin typeface="Verdana" pitchFamily="34" charset="0"/>
              </a:rPr>
            </a:br>
            <a:r>
              <a:rPr lang="it-IT" sz="2800" dirty="0" smtClean="0">
                <a:latin typeface="Verdana" pitchFamily="34" charset="0"/>
              </a:rPr>
              <a:t>	</a:t>
            </a:r>
            <a:r>
              <a:rPr lang="it-IT" sz="2000" dirty="0" smtClean="0">
                <a:latin typeface="Verdana" pitchFamily="34" charset="0"/>
              </a:rPr>
              <a:t>Perdite di carico per flusso monofase in tubazione</a:t>
            </a:r>
            <a:br>
              <a:rPr lang="it-IT" sz="2000" dirty="0" smtClean="0">
                <a:latin typeface="Verdana" pitchFamily="34" charset="0"/>
              </a:rPr>
            </a:br>
            <a:endParaRPr lang="it-IT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20" y="2996952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latin typeface="Verdana" pitchFamily="34" charset="0"/>
              </a:rPr>
              <a:t>	Descrizione della prova: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</a:t>
            </a:r>
            <a:r>
              <a:rPr lang="it-IT" sz="2400" dirty="0" smtClean="0">
                <a:latin typeface="Verdana" pitchFamily="34" charset="0"/>
              </a:rPr>
              <a:t>1. Acquisizione dati dal circuito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000" dirty="0" smtClean="0">
                <a:latin typeface="Verdana" pitchFamily="34" charset="0"/>
              </a:rPr>
              <a:t/>
            </a:r>
            <a:br>
              <a:rPr lang="it-IT" sz="2000" dirty="0" smtClean="0">
                <a:latin typeface="Verdana" pitchFamily="34" charset="0"/>
              </a:rPr>
            </a:br>
            <a:endParaRPr lang="it-IT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pic>
        <p:nvPicPr>
          <p:cNvPr id="10" name="Picture 9" descr="vista_complessiv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9144000" cy="315126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627784" y="3645024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555776" y="5301208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452320" y="3573016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020272" y="4581128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21540000">
            <a:off x="4427984" y="3717032"/>
            <a:ext cx="1152128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236296" y="3244914"/>
            <a:ext cx="367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36296" y="4221088"/>
            <a:ext cx="367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9752" y="3388930"/>
            <a:ext cx="367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5736" y="5117122"/>
            <a:ext cx="367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05844" y="3284984"/>
            <a:ext cx="1102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Flusso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2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20" y="2996952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latin typeface="Verdana" pitchFamily="34" charset="0"/>
              </a:rPr>
              <a:t>	Descrizione della prova: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</a:t>
            </a:r>
            <a:r>
              <a:rPr lang="it-IT" sz="2400" dirty="0" smtClean="0">
                <a:latin typeface="Verdana" pitchFamily="34" charset="0"/>
              </a:rPr>
              <a:t>1. Acquisizione dati dal circuito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000" dirty="0" smtClean="0">
                <a:latin typeface="Verdana" pitchFamily="34" charset="0"/>
              </a:rPr>
              <a:t/>
            </a:r>
            <a:br>
              <a:rPr lang="it-IT" sz="2000" dirty="0" smtClean="0">
                <a:latin typeface="Verdana" pitchFamily="34" charset="0"/>
              </a:rPr>
            </a:br>
            <a:endParaRPr lang="it-IT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pic>
        <p:nvPicPr>
          <p:cNvPr id="10" name="Picture 9" descr="vista_complessiv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9144000" cy="3151262"/>
          </a:xfrm>
          <a:prstGeom prst="rect">
            <a:avLst/>
          </a:prstGeom>
        </p:spPr>
      </p:pic>
      <p:pic>
        <p:nvPicPr>
          <p:cNvPr id="2" name="Picture 1" descr="IMG_20171115_16332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365104"/>
            <a:ext cx="3312368" cy="248427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627784" y="3645024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555776" y="5301208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452320" y="3573016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020272" y="4581128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21540000">
            <a:off x="4427984" y="3717032"/>
            <a:ext cx="1152128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236296" y="3244914"/>
            <a:ext cx="367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36296" y="4221088"/>
            <a:ext cx="367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9752" y="3388930"/>
            <a:ext cx="367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5736" y="5117122"/>
            <a:ext cx="367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05844" y="3284984"/>
            <a:ext cx="1102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Flusso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31840" y="5428381"/>
            <a:ext cx="59046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b="0" kern="0" dirty="0" smtClean="0">
                <a:ea typeface="+mj-ea"/>
                <a:cs typeface="+mj-cs"/>
              </a:rPr>
              <a:t>Trasduttore</a:t>
            </a:r>
          </a:p>
          <a:p>
            <a:pPr algn="r"/>
            <a:r>
              <a:rPr lang="it-IT" sz="2800" b="0" kern="0" dirty="0" smtClean="0">
                <a:ea typeface="+mj-ea"/>
                <a:cs typeface="+mj-cs"/>
              </a:rPr>
              <a:t>(misura la</a:t>
            </a:r>
          </a:p>
          <a:p>
            <a:pPr algn="r"/>
            <a:r>
              <a:rPr lang="it-IT" sz="2800" b="0" kern="0" dirty="0" smtClean="0">
                <a:ea typeface="+mj-ea"/>
                <a:cs typeface="+mj-cs"/>
              </a:rPr>
              <a:t>pressione istantanea)</a:t>
            </a:r>
            <a:endParaRPr lang="en-US" b="0" dirty="0"/>
          </a:p>
        </p:txBody>
      </p:sp>
      <p:sp>
        <p:nvSpPr>
          <p:cNvPr id="23" name="Oval 22"/>
          <p:cNvSpPr/>
          <p:nvPr/>
        </p:nvSpPr>
        <p:spPr bwMode="auto">
          <a:xfrm>
            <a:off x="3779912" y="5373216"/>
            <a:ext cx="1584176" cy="864096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5436096" y="5733256"/>
            <a:ext cx="1296144" cy="72008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11225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20" y="3399135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latin typeface="Verdana" pitchFamily="34" charset="0"/>
              </a:rPr>
              <a:t>	Descrizione della prova: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</a:t>
            </a:r>
            <a:r>
              <a:rPr lang="it-IT" sz="2400" dirty="0" smtClean="0">
                <a:latin typeface="Verdana" pitchFamily="34" charset="0"/>
              </a:rPr>
              <a:t>1. Acquisizione dati dal circuito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						Perdita di carico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						sperimentale: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						∆</a:t>
            </a:r>
            <a:r>
              <a:rPr lang="it-IT" sz="2400" dirty="0" err="1" smtClean="0">
                <a:latin typeface="Verdana" pitchFamily="34" charset="0"/>
              </a:rPr>
              <a:t>p</a:t>
            </a:r>
            <a:r>
              <a:rPr lang="it-IT" sz="2400" baseline="-25000" dirty="0" err="1" smtClean="0">
                <a:latin typeface="Verdana" pitchFamily="34" charset="0"/>
              </a:rPr>
              <a:t>sperim</a:t>
            </a:r>
            <a:r>
              <a:rPr lang="it-IT" sz="2400" dirty="0" err="1" smtClean="0">
                <a:latin typeface="Verdana" pitchFamily="34" charset="0"/>
              </a:rPr>
              <a:t>=</a:t>
            </a:r>
            <a:r>
              <a:rPr lang="it-IT" sz="2400" dirty="0" smtClean="0">
                <a:latin typeface="Verdana" pitchFamily="34" charset="0"/>
              </a:rPr>
              <a:t>&lt;p</a:t>
            </a:r>
            <a:r>
              <a:rPr lang="it-IT" sz="2400" baseline="-25000" dirty="0" smtClean="0">
                <a:latin typeface="Verdana" pitchFamily="34" charset="0"/>
              </a:rPr>
              <a:t>4</a:t>
            </a:r>
            <a:r>
              <a:rPr lang="it-IT" sz="2400" dirty="0" smtClean="0">
                <a:latin typeface="Verdana" pitchFamily="34" charset="0"/>
              </a:rPr>
              <a:t>&gt;-&lt;p</a:t>
            </a:r>
            <a:r>
              <a:rPr lang="it-IT" sz="2400" baseline="-25000" dirty="0" smtClean="0">
                <a:latin typeface="Verdana" pitchFamily="34" charset="0"/>
              </a:rPr>
              <a:t>1</a:t>
            </a:r>
            <a:r>
              <a:rPr lang="it-IT" sz="2400" dirty="0" smtClean="0">
                <a:latin typeface="Verdana" pitchFamily="34" charset="0"/>
              </a:rPr>
              <a:t>&gt;</a:t>
            </a:r>
            <a:r>
              <a:rPr lang="it-IT" sz="2000" dirty="0" smtClean="0">
                <a:latin typeface="Verdana" pitchFamily="34" charset="0"/>
              </a:rPr>
              <a:t/>
            </a:r>
            <a:br>
              <a:rPr lang="it-IT" sz="2000" dirty="0" smtClean="0">
                <a:latin typeface="Verdana" pitchFamily="34" charset="0"/>
              </a:rPr>
            </a:br>
            <a:endParaRPr lang="it-IT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75" y="2690217"/>
            <a:ext cx="5191125" cy="2466975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3055867"/>
            <a:ext cx="4851065" cy="3757509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-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96144"/>
            <a:ext cx="4581785" cy="5517232"/>
          </a:xfrm>
          <a:prstGeom prst="rect">
            <a:avLst/>
          </a:prstGeom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6" name="Picture 13" descr="fondo6"/>
          <p:cNvPicPr>
            <a:picLocks noChangeAspect="1" noChangeArrowheads="1"/>
          </p:cNvPicPr>
          <p:nvPr/>
        </p:nvPicPr>
        <p:blipFill>
          <a:blip r:embed="rId4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logg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11103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latin typeface="Verdana" pitchFamily="34" charset="0"/>
              </a:rPr>
              <a:t>	Descrizione della prova: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</a:t>
            </a:r>
            <a:r>
              <a:rPr lang="it-IT" sz="2400" dirty="0" smtClean="0">
                <a:latin typeface="Verdana" pitchFamily="34" charset="0"/>
              </a:rPr>
              <a:t>2. Calcolo perdita di carico teorica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 		</a:t>
            </a:r>
            <a:r>
              <a:rPr lang="it-IT" sz="2400" dirty="0">
                <a:latin typeface="Verdana" pitchFamily="34" charset="0"/>
              </a:rPr>
              <a:t>∆</a:t>
            </a:r>
            <a:r>
              <a:rPr lang="it-IT" sz="2400" dirty="0" err="1">
                <a:latin typeface="Verdana" pitchFamily="34" charset="0"/>
              </a:rPr>
              <a:t>p</a:t>
            </a:r>
            <a:r>
              <a:rPr lang="it-IT" sz="2400" baseline="-25000" dirty="0" err="1">
                <a:latin typeface="Verdana" pitchFamily="34" charset="0"/>
              </a:rPr>
              <a:t>teor</a:t>
            </a:r>
            <a:r>
              <a:rPr lang="it-IT" sz="2400" dirty="0">
                <a:latin typeface="Verdana" pitchFamily="34" charset="0"/>
              </a:rPr>
              <a:t>=2</a:t>
            </a:r>
            <a:r>
              <a:rPr lang="it-IT" sz="2400" dirty="0">
                <a:latin typeface="Symbol" pitchFamily="18" charset="2"/>
              </a:rPr>
              <a:t>r</a:t>
            </a:r>
            <a:r>
              <a:rPr lang="it-IT" sz="2400" dirty="0">
                <a:latin typeface="Verdana"/>
                <a:cs typeface="Verdana"/>
              </a:rPr>
              <a:t>v</a:t>
            </a:r>
            <a:r>
              <a:rPr lang="it-IT" sz="2400" baseline="30000" dirty="0">
                <a:latin typeface="Verdana"/>
                <a:cs typeface="Verdana"/>
              </a:rPr>
              <a:t>2</a:t>
            </a:r>
            <a:r>
              <a:rPr lang="it-IT" sz="2400" dirty="0">
                <a:latin typeface="Verdana"/>
                <a:cs typeface="Verdana"/>
              </a:rPr>
              <a:t>(L/D)</a:t>
            </a:r>
            <a:r>
              <a:rPr lang="it-IT" sz="2400" baseline="30000" dirty="0">
                <a:latin typeface="Verdana"/>
                <a:cs typeface="Verdana"/>
              </a:rPr>
              <a:t>.</a:t>
            </a:r>
            <a:r>
              <a:rPr lang="it-IT" sz="2400" dirty="0" err="1">
                <a:latin typeface="Verdana"/>
                <a:cs typeface="Verdana"/>
              </a:rPr>
              <a:t>f</a:t>
            </a:r>
            <a:r>
              <a:rPr lang="it-IT" sz="2400" dirty="0">
                <a:latin typeface="Verdana"/>
                <a:cs typeface="Verdana"/>
              </a:rPr>
              <a:t>(Re)</a:t>
            </a:r>
            <a:r>
              <a:rPr lang="it-IT" sz="2400" dirty="0">
                <a:latin typeface="Verdana" pitchFamily="34" charset="0"/>
              </a:rPr>
              <a:t>+</a:t>
            </a:r>
            <a:r>
              <a:rPr lang="it-IT" sz="2400" dirty="0" err="1">
                <a:latin typeface="Symbol" pitchFamily="18" charset="2"/>
              </a:rPr>
              <a:t>r</a:t>
            </a:r>
            <a:r>
              <a:rPr lang="it-IT" sz="2400" dirty="0" err="1">
                <a:latin typeface="Verdana" pitchFamily="34" charset="0"/>
              </a:rPr>
              <a:t>g∆h</a:t>
            </a:r>
            <a:r>
              <a:rPr lang="it-IT" sz="2400" dirty="0">
                <a:latin typeface="Verdana" pitchFamily="34" charset="0"/>
              </a:rPr>
              <a:t/>
            </a:r>
            <a:br>
              <a:rPr lang="it-IT" sz="2400" dirty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							3. Confronto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							  </a:t>
            </a:r>
            <a:r>
              <a:rPr lang="it-IT" sz="2000" dirty="0" smtClean="0">
                <a:latin typeface="Verdana" pitchFamily="34" charset="0"/>
              </a:rPr>
              <a:t>∆</a:t>
            </a:r>
            <a:r>
              <a:rPr lang="it-IT" sz="2000" dirty="0" err="1" smtClean="0">
                <a:latin typeface="Verdana" pitchFamily="34" charset="0"/>
              </a:rPr>
              <a:t>p</a:t>
            </a:r>
            <a:r>
              <a:rPr lang="it-IT" sz="2000" baseline="-25000" dirty="0" err="1" smtClean="0">
                <a:latin typeface="Verdana" pitchFamily="34" charset="0"/>
              </a:rPr>
              <a:t>teor</a:t>
            </a:r>
            <a:r>
              <a:rPr lang="it-IT" sz="2000" baseline="-25000" dirty="0" smtClean="0">
                <a:latin typeface="Verdana" pitchFamily="34" charset="0"/>
              </a:rPr>
              <a:t/>
            </a:r>
            <a:br>
              <a:rPr lang="it-IT" sz="2000" baseline="-25000" dirty="0" smtClean="0">
                <a:latin typeface="Verdana" pitchFamily="34" charset="0"/>
              </a:rPr>
            </a:br>
            <a:r>
              <a:rPr lang="it-IT" sz="2000" dirty="0" smtClean="0">
                <a:latin typeface="Verdana" pitchFamily="34" charset="0"/>
              </a:rPr>
              <a:t/>
            </a:r>
            <a:br>
              <a:rPr lang="it-IT" sz="2000" dirty="0" smtClean="0">
                <a:latin typeface="Verdana" pitchFamily="34" charset="0"/>
              </a:rPr>
            </a:br>
            <a:r>
              <a:rPr lang="it-IT" sz="2000" dirty="0" smtClean="0">
                <a:latin typeface="Verdana" pitchFamily="34" charset="0"/>
              </a:rPr>
              <a:t/>
            </a:r>
            <a:br>
              <a:rPr lang="it-IT" sz="2000" dirty="0" smtClean="0">
                <a:latin typeface="Verdana" pitchFamily="34" charset="0"/>
              </a:rPr>
            </a:br>
            <a:r>
              <a:rPr lang="it-IT" sz="2000" dirty="0" smtClean="0">
                <a:latin typeface="Verdana" pitchFamily="34" charset="0"/>
              </a:rPr>
              <a:t>							  </a:t>
            </a:r>
            <a:r>
              <a:rPr lang="it-IT" sz="1800" dirty="0" smtClean="0">
                <a:latin typeface="Verdana" pitchFamily="34" charset="0"/>
              </a:rPr>
              <a:t>∆</a:t>
            </a:r>
            <a:r>
              <a:rPr lang="it-IT" sz="1800" dirty="0" err="1" smtClean="0">
                <a:latin typeface="Verdana" pitchFamily="34" charset="0"/>
              </a:rPr>
              <a:t>p</a:t>
            </a:r>
            <a:r>
              <a:rPr lang="it-IT" sz="1800" baseline="-25000" dirty="0" err="1" smtClean="0">
                <a:latin typeface="Verdana" pitchFamily="34" charset="0"/>
              </a:rPr>
              <a:t>sperim</a:t>
            </a:r>
            <a:r>
              <a:rPr lang="it-IT" sz="2000" dirty="0" smtClean="0">
                <a:latin typeface="Verdana" pitchFamily="34" charset="0"/>
              </a:rPr>
              <a:t/>
            </a:r>
            <a:br>
              <a:rPr lang="it-IT" sz="2000" dirty="0" smtClean="0">
                <a:latin typeface="Verdana" pitchFamily="34" charset="0"/>
              </a:rPr>
            </a:br>
            <a:endParaRPr lang="it-IT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356992"/>
            <a:ext cx="571901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ttore 2 10"/>
          <p:cNvCxnSpPr/>
          <p:nvPr/>
        </p:nvCxnSpPr>
        <p:spPr bwMode="auto">
          <a:xfrm>
            <a:off x="3419872" y="5301208"/>
            <a:ext cx="3168352" cy="50405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ttore 2 11"/>
          <p:cNvCxnSpPr/>
          <p:nvPr/>
        </p:nvCxnSpPr>
        <p:spPr bwMode="auto">
          <a:xfrm>
            <a:off x="5220072" y="4221088"/>
            <a:ext cx="1440160" cy="57606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ttore 2 13"/>
          <p:cNvCxnSpPr/>
          <p:nvPr/>
        </p:nvCxnSpPr>
        <p:spPr bwMode="auto">
          <a:xfrm>
            <a:off x="3995936" y="5013176"/>
            <a:ext cx="2592288" cy="79208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nettore 2 15"/>
          <p:cNvCxnSpPr/>
          <p:nvPr/>
        </p:nvCxnSpPr>
        <p:spPr bwMode="auto">
          <a:xfrm>
            <a:off x="4427984" y="4725144"/>
            <a:ext cx="2160240" cy="108012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11103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latin typeface="Verdana" pitchFamily="34" charset="0"/>
              </a:rPr>
              <a:t>	Descrizione della prova: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</a:t>
            </a:r>
            <a:r>
              <a:rPr lang="it-IT" sz="2400" dirty="0" smtClean="0">
                <a:latin typeface="Verdana" pitchFamily="34" charset="0"/>
              </a:rPr>
              <a:t>2. Calcolo perdita di carico teorica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 		∆</a:t>
            </a:r>
            <a:r>
              <a:rPr lang="it-IT" sz="2400" dirty="0" err="1" smtClean="0">
                <a:latin typeface="Verdana" pitchFamily="34" charset="0"/>
              </a:rPr>
              <a:t>p</a:t>
            </a:r>
            <a:r>
              <a:rPr lang="it-IT" sz="2400" baseline="-25000" dirty="0" err="1" smtClean="0">
                <a:latin typeface="Verdana" pitchFamily="34" charset="0"/>
              </a:rPr>
              <a:t>teor</a:t>
            </a:r>
            <a:r>
              <a:rPr lang="it-IT" sz="2400" dirty="0" smtClean="0">
                <a:latin typeface="Verdana" pitchFamily="34" charset="0"/>
              </a:rPr>
              <a:t>=2</a:t>
            </a:r>
            <a:r>
              <a:rPr lang="it-IT" sz="2400" dirty="0" smtClean="0">
                <a:latin typeface="Symbol" pitchFamily="18" charset="2"/>
              </a:rPr>
              <a:t>r</a:t>
            </a:r>
            <a:r>
              <a:rPr lang="it-IT" sz="2400" dirty="0" smtClean="0">
                <a:latin typeface="Verdana"/>
                <a:cs typeface="Verdana"/>
              </a:rPr>
              <a:t>v</a:t>
            </a:r>
            <a:r>
              <a:rPr lang="it-IT" sz="2400" baseline="30000" dirty="0" smtClean="0">
                <a:latin typeface="Verdana"/>
                <a:cs typeface="Verdana"/>
              </a:rPr>
              <a:t>2</a:t>
            </a:r>
            <a:r>
              <a:rPr lang="it-IT" sz="2400" dirty="0" smtClean="0">
                <a:latin typeface="Verdana"/>
                <a:cs typeface="Verdana"/>
              </a:rPr>
              <a:t>(L</a:t>
            </a:r>
            <a:r>
              <a:rPr lang="it-IT" sz="2400" dirty="0">
                <a:latin typeface="Verdana"/>
                <a:cs typeface="Verdana"/>
              </a:rPr>
              <a:t>/D</a:t>
            </a:r>
            <a:r>
              <a:rPr lang="it-IT" sz="2400" dirty="0" smtClean="0">
                <a:latin typeface="Verdana"/>
                <a:cs typeface="Verdana"/>
              </a:rPr>
              <a:t>)</a:t>
            </a:r>
            <a:r>
              <a:rPr lang="it-IT" sz="2400" baseline="30000" dirty="0" smtClean="0">
                <a:latin typeface="Verdana"/>
                <a:cs typeface="Verdana"/>
              </a:rPr>
              <a:t>.</a:t>
            </a:r>
            <a:r>
              <a:rPr lang="it-IT" sz="2400" dirty="0" err="1" smtClean="0">
                <a:latin typeface="Verdana"/>
                <a:cs typeface="Verdana"/>
              </a:rPr>
              <a:t>f</a:t>
            </a:r>
            <a:r>
              <a:rPr lang="it-IT" sz="2400" dirty="0">
                <a:latin typeface="Verdana"/>
                <a:cs typeface="Verdana"/>
              </a:rPr>
              <a:t>(Re)</a:t>
            </a:r>
            <a:r>
              <a:rPr lang="it-IT" sz="2400" dirty="0" smtClean="0">
                <a:latin typeface="Verdana" pitchFamily="34" charset="0"/>
              </a:rPr>
              <a:t>+</a:t>
            </a:r>
            <a:r>
              <a:rPr lang="it-IT" sz="2400" dirty="0" err="1" smtClean="0">
                <a:latin typeface="Symbol" pitchFamily="18" charset="2"/>
              </a:rPr>
              <a:t>r</a:t>
            </a:r>
            <a:r>
              <a:rPr lang="it-IT" sz="2400" dirty="0" err="1" smtClean="0">
                <a:latin typeface="Verdana" pitchFamily="34" charset="0"/>
              </a:rPr>
              <a:t>g∆h</a:t>
            </a: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800" dirty="0" smtClean="0">
                <a:latin typeface="Verdana" pitchFamily="34" charset="0"/>
              </a:rPr>
              <a:t/>
            </a:r>
            <a:br>
              <a:rPr lang="it-IT" sz="8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							3. Confronto</a:t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/>
            </a:r>
            <a:br>
              <a:rPr lang="it-IT" sz="2400" dirty="0" smtClean="0">
                <a:latin typeface="Verdana" pitchFamily="34" charset="0"/>
              </a:rPr>
            </a:br>
            <a:r>
              <a:rPr lang="it-IT" sz="2400" dirty="0" smtClean="0">
                <a:latin typeface="Verdana" pitchFamily="34" charset="0"/>
              </a:rPr>
              <a:t>							  </a:t>
            </a:r>
            <a:r>
              <a:rPr lang="it-IT" sz="2000" dirty="0" smtClean="0">
                <a:latin typeface="Verdana" pitchFamily="34" charset="0"/>
              </a:rPr>
              <a:t>∆</a:t>
            </a:r>
            <a:r>
              <a:rPr lang="it-IT" sz="2000" dirty="0" err="1" smtClean="0">
                <a:latin typeface="Verdana" pitchFamily="34" charset="0"/>
              </a:rPr>
              <a:t>p</a:t>
            </a:r>
            <a:r>
              <a:rPr lang="it-IT" sz="2000" baseline="-25000" dirty="0" err="1" smtClean="0">
                <a:latin typeface="Verdana" pitchFamily="34" charset="0"/>
              </a:rPr>
              <a:t>teor</a:t>
            </a:r>
            <a:r>
              <a:rPr lang="it-IT" sz="2000" baseline="-25000" dirty="0" smtClean="0">
                <a:latin typeface="Verdana" pitchFamily="34" charset="0"/>
              </a:rPr>
              <a:t/>
            </a:r>
            <a:br>
              <a:rPr lang="it-IT" sz="2000" baseline="-25000" dirty="0" smtClean="0">
                <a:latin typeface="Verdana" pitchFamily="34" charset="0"/>
              </a:rPr>
            </a:br>
            <a:r>
              <a:rPr lang="it-IT" sz="2000" dirty="0" smtClean="0">
                <a:latin typeface="Verdana" pitchFamily="34" charset="0"/>
              </a:rPr>
              <a:t/>
            </a:r>
            <a:br>
              <a:rPr lang="it-IT" sz="2000" dirty="0" smtClean="0">
                <a:latin typeface="Verdana" pitchFamily="34" charset="0"/>
              </a:rPr>
            </a:br>
            <a:r>
              <a:rPr lang="it-IT" sz="2000" dirty="0" smtClean="0">
                <a:latin typeface="Verdana" pitchFamily="34" charset="0"/>
              </a:rPr>
              <a:t/>
            </a:r>
            <a:br>
              <a:rPr lang="it-IT" sz="2000" dirty="0" smtClean="0">
                <a:latin typeface="Verdana" pitchFamily="34" charset="0"/>
              </a:rPr>
            </a:br>
            <a:r>
              <a:rPr lang="it-IT" sz="2000" dirty="0" smtClean="0">
                <a:latin typeface="Verdana" pitchFamily="34" charset="0"/>
              </a:rPr>
              <a:t>							  </a:t>
            </a:r>
            <a:r>
              <a:rPr lang="it-IT" sz="1800" dirty="0" smtClean="0">
                <a:latin typeface="Verdana" pitchFamily="34" charset="0"/>
              </a:rPr>
              <a:t>∆</a:t>
            </a:r>
            <a:r>
              <a:rPr lang="it-IT" sz="1800" dirty="0" err="1" smtClean="0">
                <a:latin typeface="Verdana" pitchFamily="34" charset="0"/>
              </a:rPr>
              <a:t>p</a:t>
            </a:r>
            <a:r>
              <a:rPr lang="it-IT" sz="1800" baseline="-25000" dirty="0" err="1" smtClean="0">
                <a:latin typeface="Verdana" pitchFamily="34" charset="0"/>
              </a:rPr>
              <a:t>sperim</a:t>
            </a:r>
            <a:r>
              <a:rPr lang="it-IT" sz="2000" dirty="0" smtClean="0">
                <a:latin typeface="Verdana" pitchFamily="34" charset="0"/>
              </a:rPr>
              <a:t/>
            </a:r>
            <a:br>
              <a:rPr lang="it-IT" sz="2000" dirty="0" smtClean="0">
                <a:latin typeface="Verdana" pitchFamily="34" charset="0"/>
              </a:rPr>
            </a:br>
            <a:endParaRPr lang="it-IT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356992"/>
            <a:ext cx="571901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ttore 2 10"/>
          <p:cNvCxnSpPr/>
          <p:nvPr/>
        </p:nvCxnSpPr>
        <p:spPr bwMode="auto">
          <a:xfrm>
            <a:off x="3419872" y="5301208"/>
            <a:ext cx="3168352" cy="50405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ttore 2 11"/>
          <p:cNvCxnSpPr/>
          <p:nvPr/>
        </p:nvCxnSpPr>
        <p:spPr bwMode="auto">
          <a:xfrm>
            <a:off x="5220072" y="4221088"/>
            <a:ext cx="1440160" cy="57606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ttore 2 13"/>
          <p:cNvCxnSpPr/>
          <p:nvPr/>
        </p:nvCxnSpPr>
        <p:spPr bwMode="auto">
          <a:xfrm>
            <a:off x="3995936" y="5013176"/>
            <a:ext cx="2592288" cy="79208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nettore 2 15"/>
          <p:cNvCxnSpPr/>
          <p:nvPr/>
        </p:nvCxnSpPr>
        <p:spPr bwMode="auto">
          <a:xfrm>
            <a:off x="4427984" y="4725144"/>
            <a:ext cx="2160240" cy="108012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324800" y="5733256"/>
            <a:ext cx="0" cy="288032"/>
          </a:xfrm>
          <a:prstGeom prst="lin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diamond" w="sm" len="sm"/>
            <a:tailEnd type="diamond" w="sm" len="sm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178000" y="5445224"/>
            <a:ext cx="0" cy="288032"/>
          </a:xfrm>
          <a:prstGeom prst="lin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diamond" w="sm" len="sm"/>
            <a:tailEnd type="diamond" w="sm" len="sm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761200" y="5256000"/>
            <a:ext cx="0" cy="288032"/>
          </a:xfrm>
          <a:prstGeom prst="lin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diamond" w="sm" len="sm"/>
            <a:tailEnd type="diamond" w="sm" len="sm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351600" y="5104800"/>
            <a:ext cx="0" cy="288032"/>
          </a:xfrm>
          <a:prstGeom prst="lin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diamond" w="sm" len="sm"/>
            <a:tailEnd type="diamond" w="sm" len="sm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880800" y="4820400"/>
            <a:ext cx="0" cy="288032"/>
          </a:xfrm>
          <a:prstGeom prst="lin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diamond" w="sm" len="sm"/>
            <a:tailEnd type="diamond" w="sm" len="sm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420800" y="4564800"/>
            <a:ext cx="0" cy="288032"/>
          </a:xfrm>
          <a:prstGeom prst="lin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diamond" w="sm" len="sm"/>
            <a:tailEnd type="diamond" w="sm" len="sm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950000" y="4269600"/>
            <a:ext cx="0" cy="288032"/>
          </a:xfrm>
          <a:prstGeom prst="lin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diamond" w="sm" len="sm"/>
            <a:tailEnd type="diamond" w="sm" len="sm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428800" y="3906000"/>
            <a:ext cx="0" cy="288032"/>
          </a:xfrm>
          <a:prstGeom prst="line">
            <a:avLst/>
          </a:prstGeom>
          <a:noFill/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diamond" w="sm" len="sm"/>
            <a:tailEnd type="diamond" w="sm" len="sm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453734" y="5013176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+5%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5486" y="5888305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-</a:t>
            </a:r>
            <a:r>
              <a:rPr lang="en-US" sz="1200" dirty="0" smtClean="0">
                <a:latin typeface="Calibri"/>
                <a:cs typeface="Calibri"/>
              </a:rPr>
              <a:t>5%</a:t>
            </a:r>
            <a:endParaRPr lang="en-US" sz="1200" dirty="0">
              <a:latin typeface="Calibri"/>
              <a:cs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710000" y="5290175"/>
            <a:ext cx="443009" cy="155049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diamond" w="sm" len="sm"/>
            <a:tailEnd type="triangle" w="sm" len="lg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2195736" y="5733256"/>
            <a:ext cx="433911" cy="155049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diamond" w="sm" len="sm"/>
            <a:tailEnd type="triangle" w="sm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64331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6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pic>
        <p:nvPicPr>
          <p:cNvPr id="9" name="Picture 8" descr="vista_complessiv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7978"/>
            <a:ext cx="9144000" cy="3151262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3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6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pic>
        <p:nvPicPr>
          <p:cNvPr id="3" name="Picture 2" descr="separatore_e_serbatoi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70" y="1340768"/>
            <a:ext cx="4177170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4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6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pic>
        <p:nvPicPr>
          <p:cNvPr id="3" name="Picture 2" descr="separatore_e_serbatoi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70" y="1340768"/>
            <a:ext cx="4177170" cy="6984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00372" y="5673442"/>
            <a:ext cx="1876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Compressore</a:t>
            </a:r>
            <a:endParaRPr lang="en-US" b="0" dirty="0" smtClean="0"/>
          </a:p>
          <a:p>
            <a:r>
              <a:rPr lang="en-US" b="0" dirty="0" smtClean="0"/>
              <a:t>a </a:t>
            </a:r>
            <a:r>
              <a:rPr lang="en-US" b="0" dirty="0" err="1" smtClean="0"/>
              <a:t>vite</a:t>
            </a:r>
            <a:endParaRPr lang="en-US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611560" y="2217058"/>
            <a:ext cx="1562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Serbatoio</a:t>
            </a:r>
            <a:endParaRPr lang="en-US" b="0" dirty="0" smtClean="0"/>
          </a:p>
          <a:p>
            <a:r>
              <a:rPr lang="en-US" b="0" dirty="0" err="1" smtClean="0"/>
              <a:t>separatore</a:t>
            </a:r>
            <a:endParaRPr lang="en-US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580696" y="5949280"/>
            <a:ext cx="1480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Pompa</a:t>
            </a:r>
            <a:endParaRPr lang="en-US" b="0" dirty="0"/>
          </a:p>
          <a:p>
            <a:r>
              <a:rPr lang="en-US" b="0" dirty="0" err="1" smtClean="0"/>
              <a:t>centrifuga</a:t>
            </a:r>
            <a:endParaRPr lang="en-US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380272" y="4437112"/>
            <a:ext cx="1862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Serbatoio</a:t>
            </a:r>
            <a:endParaRPr lang="en-US" b="0" dirty="0"/>
          </a:p>
          <a:p>
            <a:r>
              <a:rPr lang="en-US" b="0" dirty="0" smtClean="0"/>
              <a:t>di </a:t>
            </a:r>
            <a:r>
              <a:rPr lang="en-US" b="0" dirty="0" err="1" smtClean="0"/>
              <a:t>stoccaggio</a:t>
            </a:r>
            <a:endParaRPr lang="en-US" b="0" dirty="0" smtClean="0"/>
          </a:p>
          <a:p>
            <a:r>
              <a:rPr lang="en-US" b="0" dirty="0" err="1" smtClean="0"/>
              <a:t>dell’acqua</a:t>
            </a:r>
            <a:endParaRPr lang="en-US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6793852" y="1988840"/>
            <a:ext cx="21706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Serbatoio</a:t>
            </a:r>
            <a:endParaRPr lang="en-US" b="0" dirty="0"/>
          </a:p>
          <a:p>
            <a:r>
              <a:rPr lang="en-US" b="0" dirty="0" err="1" smtClean="0"/>
              <a:t>equalizzatore</a:t>
            </a:r>
            <a:endParaRPr lang="en-US" b="0" dirty="0" smtClean="0"/>
          </a:p>
          <a:p>
            <a:r>
              <a:rPr lang="en-US" b="0" dirty="0" smtClean="0"/>
              <a:t>(per </a:t>
            </a:r>
            <a:r>
              <a:rPr lang="en-US" b="0" dirty="0" err="1" smtClean="0"/>
              <a:t>stoccaggio</a:t>
            </a:r>
            <a:endParaRPr lang="en-US" b="0" dirty="0"/>
          </a:p>
          <a:p>
            <a:r>
              <a:rPr lang="en-US" b="0" dirty="0" smtClean="0"/>
              <a:t>aria)</a:t>
            </a:r>
            <a:endParaRPr lang="en-US" b="0" dirty="0"/>
          </a:p>
        </p:txBody>
      </p:sp>
      <p:cxnSp>
        <p:nvCxnSpPr>
          <p:cNvPr id="16" name="Straight Arrow Connector 15"/>
          <p:cNvCxnSpPr>
            <a:stCxn id="13" idx="3"/>
          </p:cNvCxnSpPr>
          <p:nvPr/>
        </p:nvCxnSpPr>
        <p:spPr bwMode="auto">
          <a:xfrm flipV="1">
            <a:off x="2061290" y="5949280"/>
            <a:ext cx="2438702" cy="353943"/>
          </a:xfrm>
          <a:prstGeom prst="straightConnector1">
            <a:avLst/>
          </a:prstGeom>
          <a:noFill/>
          <a:ln w="57150" cap="flat" cmpd="sng" algn="ctr">
            <a:solidFill>
              <a:srgbClr val="0C02D6"/>
            </a:solidFill>
            <a:prstDash val="solid"/>
            <a:round/>
            <a:headEnd type="none" w="sm" len="sm"/>
            <a:tailEnd type="triangle" w="med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267744" y="5007080"/>
            <a:ext cx="2448272" cy="6096"/>
          </a:xfrm>
          <a:prstGeom prst="straightConnector1">
            <a:avLst/>
          </a:prstGeom>
          <a:noFill/>
          <a:ln w="57150" cap="flat" cmpd="sng" algn="ctr">
            <a:solidFill>
              <a:srgbClr val="0C02D6"/>
            </a:solidFill>
            <a:prstDash val="solid"/>
            <a:round/>
            <a:headEnd type="none" w="sm" len="sm"/>
            <a:tailEnd type="triangle" w="med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475656" y="2996952"/>
            <a:ext cx="1512168" cy="432048"/>
          </a:xfrm>
          <a:prstGeom prst="straightConnector1">
            <a:avLst/>
          </a:prstGeom>
          <a:noFill/>
          <a:ln w="57150" cap="flat" cmpd="sng" algn="ctr">
            <a:solidFill>
              <a:srgbClr val="0C02D6"/>
            </a:solidFill>
            <a:prstDash val="solid"/>
            <a:round/>
            <a:headEnd type="none" w="sm" len="sm"/>
            <a:tailEnd type="triangle" w="med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6012160" y="3356992"/>
            <a:ext cx="1296144" cy="1008112"/>
          </a:xfrm>
          <a:prstGeom prst="straightConnector1">
            <a:avLst/>
          </a:prstGeom>
          <a:noFill/>
          <a:ln w="57150" cap="flat" cmpd="sng" algn="ctr">
            <a:solidFill>
              <a:srgbClr val="0C02D6"/>
            </a:solidFill>
            <a:prstDash val="solid"/>
            <a:round/>
            <a:headEnd type="none" w="sm" len="sm"/>
            <a:tailEnd type="triangle" w="med" len="lg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6228184" y="5445224"/>
            <a:ext cx="1368152" cy="216024"/>
          </a:xfrm>
          <a:prstGeom prst="straightConnector1">
            <a:avLst/>
          </a:prstGeom>
          <a:noFill/>
          <a:ln w="57150" cap="flat" cmpd="sng" algn="ctr">
            <a:solidFill>
              <a:srgbClr val="0C02D6"/>
            </a:solidFill>
            <a:prstDash val="solid"/>
            <a:round/>
            <a:headEnd type="none" w="sm" len="sm"/>
            <a:tailEnd type="triangl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19909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6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pic>
        <p:nvPicPr>
          <p:cNvPr id="9" name="Immagine 8" descr="IBF-01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412776"/>
            <a:ext cx="7152640" cy="5350510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44859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latin typeface="Verdana" pitchFamily="34" charset="0"/>
              </a:rPr>
              <a:t>	L’impianto è costituito da 3 zone: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1. zona monofase liquido (acqua)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/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2. zona monofase gas (aria)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</a:t>
            </a:r>
            <a:br>
              <a:rPr lang="it-IT" sz="3200" dirty="0" smtClean="0">
                <a:latin typeface="Verdana" pitchFamily="34" charset="0"/>
              </a:rPr>
            </a:br>
            <a:r>
              <a:rPr lang="it-IT" sz="3200" dirty="0" smtClean="0">
                <a:latin typeface="Verdana" pitchFamily="34" charset="0"/>
              </a:rPr>
              <a:t>	3. zona bifase</a:t>
            </a:r>
            <a:endParaRPr lang="it-IT" sz="3200" dirty="0"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20171115_1630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3469314" cy="4625752"/>
          </a:xfrm>
          <a:prstGeom prst="rect">
            <a:avLst/>
          </a:prstGeom>
        </p:spPr>
      </p:pic>
      <p:pic>
        <p:nvPicPr>
          <p:cNvPr id="8" name="Immagine 7" descr="image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2220" y="2068803"/>
            <a:ext cx="2103972" cy="2800357"/>
          </a:xfrm>
          <a:prstGeom prst="rect">
            <a:avLst/>
          </a:prstGeom>
        </p:spPr>
      </p:pic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12" y="2348880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>	 1. zona monofase liquido (acqua)</a:t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>							    </a:t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>						</a:t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>						   	  	</a:t>
            </a:r>
            <a:endParaRPr lang="it-IT" sz="2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5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12160" y="4301051"/>
            <a:ext cx="3150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0" kern="0" dirty="0" smtClean="0">
                <a:solidFill>
                  <a:schemeClr val="bg1"/>
                </a:solidFill>
                <a:ea typeface="+mj-ea"/>
                <a:cs typeface="+mj-cs"/>
              </a:rPr>
              <a:t>Inverter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44624" y="2620069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0" kern="0" dirty="0" smtClean="0">
                <a:solidFill>
                  <a:srgbClr val="000000"/>
                </a:solidFill>
                <a:ea typeface="+mj-ea"/>
                <a:cs typeface="+mj-cs"/>
              </a:rPr>
              <a:t>Serbatoio</a:t>
            </a:r>
          </a:p>
          <a:p>
            <a:r>
              <a:rPr lang="it-IT" sz="2800" b="0" kern="0" dirty="0" smtClean="0">
                <a:solidFill>
                  <a:srgbClr val="000000"/>
                </a:solidFill>
                <a:ea typeface="+mj-ea"/>
                <a:cs typeface="+mj-cs"/>
              </a:rPr>
              <a:t>di</a:t>
            </a:r>
          </a:p>
          <a:p>
            <a:r>
              <a:rPr lang="it-IT" sz="2800" b="0" kern="0" dirty="0" smtClean="0">
                <a:solidFill>
                  <a:srgbClr val="000000"/>
                </a:solidFill>
                <a:ea typeface="+mj-ea"/>
                <a:cs typeface="+mj-cs"/>
              </a:rPr>
              <a:t>Stoccaggio</a:t>
            </a:r>
            <a:endParaRPr lang="en-US" b="0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636912" y="5571237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b="0" kern="0" dirty="0" smtClean="0">
                <a:ea typeface="+mj-ea"/>
                <a:cs typeface="+mj-cs"/>
              </a:rPr>
              <a:t>Pompa</a:t>
            </a:r>
            <a:endParaRPr lang="it-IT" sz="2800" b="0" kern="0" dirty="0">
              <a:ea typeface="+mj-ea"/>
              <a:cs typeface="+mj-cs"/>
            </a:endParaRPr>
          </a:p>
          <a:p>
            <a:pPr algn="r"/>
            <a:r>
              <a:rPr lang="it-IT" sz="2800" b="0" kern="0" dirty="0" smtClean="0">
                <a:ea typeface="+mj-ea"/>
                <a:cs typeface="+mj-cs"/>
              </a:rPr>
              <a:t>Centrifuga</a:t>
            </a:r>
            <a:endParaRPr lang="en-US" b="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2195736" y="2636912"/>
            <a:ext cx="1584176" cy="288032"/>
          </a:xfrm>
          <a:prstGeom prst="straightConnector1">
            <a:avLst/>
          </a:prstGeom>
          <a:noFill/>
          <a:ln w="57150" cap="flat" cmpd="sng" algn="ctr">
            <a:solidFill>
              <a:srgbClr val="0C02D6"/>
            </a:solidFill>
            <a:prstDash val="solid"/>
            <a:round/>
            <a:headEnd type="none" w="sm" len="sm"/>
            <a:tailEnd type="triangle" w="med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2339752" y="4725144"/>
            <a:ext cx="1872208" cy="1152128"/>
          </a:xfrm>
          <a:prstGeom prst="straightConnector1">
            <a:avLst/>
          </a:prstGeom>
          <a:noFill/>
          <a:ln w="57150" cap="flat" cmpd="sng" algn="ctr">
            <a:solidFill>
              <a:srgbClr val="0C02D6"/>
            </a:solidFill>
            <a:prstDash val="solid"/>
            <a:round/>
            <a:headEnd type="none" w="sm" len="sm"/>
            <a:tailEnd type="triangle" w="med" len="lg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2555776" y="5733256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b="0" kern="0" dirty="0" smtClean="0">
                <a:ea typeface="+mj-ea"/>
                <a:cs typeface="+mj-cs"/>
              </a:rPr>
              <a:t>Motore</a:t>
            </a:r>
          </a:p>
          <a:p>
            <a:pPr algn="r"/>
            <a:r>
              <a:rPr lang="it-IT" sz="2800" b="0" kern="0" dirty="0" smtClean="0">
                <a:ea typeface="+mj-ea"/>
                <a:cs typeface="+mj-cs"/>
              </a:rPr>
              <a:t>Elettrico</a:t>
            </a:r>
            <a:endParaRPr lang="en-US" b="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5652120" y="5877272"/>
            <a:ext cx="1224136" cy="288032"/>
          </a:xfrm>
          <a:prstGeom prst="straightConnector1">
            <a:avLst/>
          </a:prstGeom>
          <a:noFill/>
          <a:ln w="57150" cap="flat" cmpd="sng" algn="ctr">
            <a:solidFill>
              <a:srgbClr val="0C02D6"/>
            </a:solidFill>
            <a:prstDash val="solid"/>
            <a:round/>
            <a:headEnd type="none" w="sm" len="sm"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12" y="2348880"/>
            <a:ext cx="9144000" cy="1470025"/>
          </a:xfrm>
        </p:spPr>
        <p:txBody>
          <a:bodyPr/>
          <a:lstStyle/>
          <a:p>
            <a:pPr algn="l"/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>	 1. zona monofase liquido (acqua)</a:t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>							    </a:t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/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>						</a:t>
            </a:r>
            <a:b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dirty="0" smtClean="0">
                <a:solidFill>
                  <a:srgbClr val="000000"/>
                </a:solidFill>
                <a:latin typeface="Verdana" pitchFamily="34" charset="0"/>
              </a:rPr>
              <a:t>						   	  	</a:t>
            </a:r>
            <a:endParaRPr lang="it-IT" sz="2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827088" y="1285860"/>
            <a:ext cx="7632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it-IT"/>
          </a:p>
        </p:txBody>
      </p:sp>
      <p:pic>
        <p:nvPicPr>
          <p:cNvPr id="5" name="Picture 13" descr="fondo6"/>
          <p:cNvPicPr>
            <a:picLocks noChangeAspect="1" noChangeArrowheads="1"/>
          </p:cNvPicPr>
          <p:nvPr/>
        </p:nvPicPr>
        <p:blipFill>
          <a:blip r:embed="rId3" cstate="print"/>
          <a:srcRect l="7143" t="41985" b="14995"/>
          <a:stretch>
            <a:fillRect/>
          </a:stretch>
        </p:blipFill>
        <p:spPr bwMode="auto">
          <a:xfrm>
            <a:off x="179388" y="260351"/>
            <a:ext cx="11874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013" y="207946"/>
            <a:ext cx="863600" cy="863600"/>
          </a:xfrm>
          <a:prstGeom prst="rect">
            <a:avLst/>
          </a:prstGeom>
          <a:noFill/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80975" y="71414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95000"/>
              </a:spcBef>
            </a:pPr>
            <a:endParaRPr lang="it-IT" sz="1600" b="0" dirty="0">
              <a:cs typeface="Times New Roman" pitchFamily="18" charset="0"/>
            </a:endParaRPr>
          </a:p>
          <a:p>
            <a:r>
              <a:rPr lang="it-IT" sz="1400" b="0" dirty="0" smtClean="0"/>
              <a:t>Corso di Fluidodinamica</a:t>
            </a:r>
          </a:p>
          <a:p>
            <a:endParaRPr lang="it-IT" sz="1400" b="0" dirty="0" smtClean="0">
              <a:cs typeface="Times New Roman" pitchFamily="18" charset="0"/>
            </a:endParaRPr>
          </a:p>
          <a:p>
            <a:r>
              <a:rPr lang="it-IT" sz="1400" b="0" dirty="0" smtClean="0"/>
              <a:t>Corsi di Laurea: Ingegneria Meccanica, Ingegneria Gestionale</a:t>
            </a:r>
            <a:endParaRPr lang="it-IT" sz="1400" b="0" dirty="0"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1840" y="2996952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b="0" kern="0" dirty="0" smtClean="0">
                <a:ea typeface="+mj-ea"/>
                <a:cs typeface="+mj-cs"/>
              </a:rPr>
              <a:t>Principio di</a:t>
            </a:r>
          </a:p>
          <a:p>
            <a:pPr algn="r"/>
            <a:r>
              <a:rPr lang="it-IT" sz="2800" b="0" kern="0" dirty="0">
                <a:ea typeface="+mj-ea"/>
                <a:cs typeface="+mj-cs"/>
              </a:rPr>
              <a:t>f</a:t>
            </a:r>
            <a:r>
              <a:rPr lang="it-IT" sz="2800" b="0" kern="0" dirty="0" smtClean="0">
                <a:ea typeface="+mj-ea"/>
                <a:cs typeface="+mj-cs"/>
              </a:rPr>
              <a:t>unzionamento</a:t>
            </a:r>
          </a:p>
          <a:p>
            <a:pPr algn="r"/>
            <a:r>
              <a:rPr lang="it-IT" sz="2800" b="0" kern="0" dirty="0" smtClean="0">
                <a:ea typeface="+mj-ea"/>
                <a:cs typeface="+mj-cs"/>
              </a:rPr>
              <a:t>di una pompa</a:t>
            </a:r>
            <a:endParaRPr lang="it-IT" sz="2800" b="0" kern="0" dirty="0">
              <a:ea typeface="+mj-ea"/>
              <a:cs typeface="+mj-cs"/>
            </a:endParaRPr>
          </a:p>
          <a:p>
            <a:pPr algn="r"/>
            <a:r>
              <a:rPr lang="it-IT" sz="2800" b="0" kern="0" dirty="0">
                <a:ea typeface="+mj-ea"/>
                <a:cs typeface="+mj-cs"/>
              </a:rPr>
              <a:t>c</a:t>
            </a:r>
            <a:r>
              <a:rPr lang="it-IT" sz="2800" b="0" kern="0" dirty="0" smtClean="0">
                <a:ea typeface="+mj-ea"/>
                <a:cs typeface="+mj-cs"/>
              </a:rPr>
              <a:t>entrifuga</a:t>
            </a:r>
            <a:endParaRPr lang="en-US" b="0" dirty="0"/>
          </a:p>
        </p:txBody>
      </p:sp>
      <p:pic>
        <p:nvPicPr>
          <p:cNvPr id="16" name="Picture 15" descr="IMG_20171115_1630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3469314" cy="462575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4139952" y="4149080"/>
            <a:ext cx="936104" cy="864096"/>
          </a:xfrm>
          <a:prstGeom prst="roundRect">
            <a:avLst>
              <a:gd name="adj" fmla="val 0"/>
            </a:avLst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H="1" flipV="1">
            <a:off x="3851920" y="3717032"/>
            <a:ext cx="1224136" cy="432048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3851920" y="5013176"/>
            <a:ext cx="1232520" cy="18448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251520" y="3717032"/>
            <a:ext cx="3888432" cy="432048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0" y="5013176"/>
            <a:ext cx="4139952" cy="18448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3" name="Picture 2" descr="Centrifugal_Pu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6119"/>
            <a:ext cx="386974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7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thinThick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accent2">
              <a:lumMod val="60000"/>
              <a:lumOff val="40000"/>
            </a:schemeClr>
          </a:solidFill>
          <a:prstDash val="solid"/>
          <a:round/>
          <a:headEnd type="diamond" w="sm" len="sm"/>
          <a:tailEnd type="diamond" w="sm" len="sm"/>
        </a:ln>
        <a:effectLst/>
      </a:spPr>
      <a:bodyPr/>
      <a:lstStyle/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31800</TotalTime>
  <Words>355</Words>
  <Application>Microsoft Macintosh PowerPoint</Application>
  <PresentationFormat>On-screen Show (4:3)</PresentationFormat>
  <Paragraphs>166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Struttura predefinita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L’impianto è costituito da 3 zone:    1. zona monofase liquido (acqua)   2. zona monofase gas (aria)    3. zona bifase</vt:lpstr>
      <vt:lpstr>  1. zona monofase liquido (acqua)                                    </vt:lpstr>
      <vt:lpstr>  1. zona monofase liquido (acqua)                                    </vt:lpstr>
      <vt:lpstr>   2. zona monofase gas (aria)             Compressore a vite   Serbatoio        Equalizzatore</vt:lpstr>
      <vt:lpstr>   2. zona monofase gas (aria)</vt:lpstr>
      <vt:lpstr>  3. zona bifase</vt:lpstr>
      <vt:lpstr>L’impianto è inoltre dotato di:  &gt; misuratori di portata    1. flussimetro elettromagnetico        (per l’acqua)    2. flussimetro vortex (per l’aria)  &gt; sistema acquisizione    dati      1. Field Point     2. Labview</vt:lpstr>
      <vt:lpstr>PowerPoint Presentation</vt:lpstr>
      <vt:lpstr>PowerPoint Presentation</vt:lpstr>
      <vt:lpstr> Sito web:   http://158.110.32.35/LAB/SITO-WEB/Homepage.htm        Prova di Laboratorio:   Perdite di carico per flusso monofase in tubazione </vt:lpstr>
      <vt:lpstr> Descrizione della prova:   1. Acquisizione dati dal circuito          </vt:lpstr>
      <vt:lpstr> Descrizione della prova:   1. Acquisizione dati dal circuito          </vt:lpstr>
      <vt:lpstr> Descrizione della prova:   1. Acquisizione dati dal circuito               Perdita di carico       sperimentale:       ∆psperim=&lt;p4&gt;-&lt;p1&gt; </vt:lpstr>
      <vt:lpstr> Descrizione della prova:   2. Calcolo perdita di carico teorica     ∆pteor=2rv2(L/D).f(Re)+rg∆h         3. Confronto             ∆pteor            ∆psperim </vt:lpstr>
      <vt:lpstr> Descrizione della prova:   2. Calcolo perdita di carico teorica     ∆pteor=2rv2(L/D).f(Re)+rg∆h         3. Confronto             ∆pteor            ∆psperim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</dc:creator>
  <cp:lastModifiedBy>Cristian Marchioli</cp:lastModifiedBy>
  <cp:revision>898</cp:revision>
  <dcterms:created xsi:type="dcterms:W3CDTF">1601-01-01T00:00:00Z</dcterms:created>
  <dcterms:modified xsi:type="dcterms:W3CDTF">2017-11-17T09:36:03Z</dcterms:modified>
</cp:coreProperties>
</file>